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1" r:id="rId6"/>
    <p:sldId id="262" r:id="rId7"/>
    <p:sldId id="264" r:id="rId8"/>
    <p:sldId id="265"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E69325-C565-4580-B080-9536C8E7628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305030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69325-C565-4580-B080-9536C8E76284}"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47353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2EE69325-C565-4580-B080-9536C8E7628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4148459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2EE69325-C565-4580-B080-9536C8E76284}" type="datetimeFigureOut">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4102517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E69325-C565-4580-B080-9536C8E7628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1043218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E69325-C565-4580-B080-9536C8E7628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127694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E69325-C565-4580-B080-9536C8E7628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60393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E69325-C565-4580-B080-9536C8E76284}"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319504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E69325-C565-4580-B080-9536C8E76284}"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297909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E69325-C565-4580-B080-9536C8E76284}" type="datetimeFigureOut">
              <a:rPr lang="en-US" smtClean="0"/>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311224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E69325-C565-4580-B080-9536C8E76284}" type="datetimeFigureOut">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415953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69325-C565-4580-B080-9536C8E76284}" type="datetimeFigureOut">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164361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69325-C565-4580-B080-9536C8E76284}"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246985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2EE69325-C565-4580-B080-9536C8E76284}" type="datetimeFigureOut">
              <a:rPr lang="en-US" smtClean="0"/>
              <a:t>2/1/2018</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85DCBA04-1403-410A-8E07-69CD65673371}" type="slidenum">
              <a:rPr lang="en-US" smtClean="0"/>
              <a:t>‹#›</a:t>
            </a:fld>
            <a:endParaRPr lang="en-US"/>
          </a:p>
        </p:txBody>
      </p:sp>
    </p:spTree>
    <p:extLst>
      <p:ext uri="{BB962C8B-B14F-4D97-AF65-F5344CB8AC3E}">
        <p14:creationId xmlns:p14="http://schemas.microsoft.com/office/powerpoint/2010/main" val="3235275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EE69325-C565-4580-B080-9536C8E76284}" type="datetimeFigureOut">
              <a:rPr lang="en-US" smtClean="0"/>
              <a:t>2/1/2018</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85DCBA04-1403-410A-8E07-69CD65673371}" type="slidenum">
              <a:rPr lang="en-US" smtClean="0"/>
              <a:t>‹#›</a:t>
            </a:fld>
            <a:endParaRPr lang="en-US"/>
          </a:p>
        </p:txBody>
      </p:sp>
    </p:spTree>
    <p:extLst>
      <p:ext uri="{BB962C8B-B14F-4D97-AF65-F5344CB8AC3E}">
        <p14:creationId xmlns:p14="http://schemas.microsoft.com/office/powerpoint/2010/main" val="1009875641"/>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How To Write the LEQ</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16492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Thesis – 1 point</a:t>
            </a:r>
            <a:endParaRPr lang="en-US" b="1" dirty="0"/>
          </a:p>
        </p:txBody>
      </p:sp>
      <p:sp>
        <p:nvSpPr>
          <p:cNvPr id="3" name="Content Placeholder 2"/>
          <p:cNvSpPr>
            <a:spLocks noGrp="1"/>
          </p:cNvSpPr>
          <p:nvPr>
            <p:ph idx="1"/>
          </p:nvPr>
        </p:nvSpPr>
        <p:spPr/>
        <p:txBody>
          <a:bodyPr>
            <a:normAutofit/>
          </a:bodyPr>
          <a:lstStyle/>
          <a:p>
            <a:r>
              <a:rPr lang="en-US" sz="2800" b="1" dirty="0"/>
              <a:t>A. Thesis: </a:t>
            </a:r>
            <a:r>
              <a:rPr lang="en-US" sz="2800" dirty="0"/>
              <a:t>shows the Historical Thinking Skill, Time Period, Topics and TAKES A STANCE! </a:t>
            </a:r>
            <a:r>
              <a:rPr lang="en-US" sz="2800" b="1" dirty="0"/>
              <a:t> (1 point)</a:t>
            </a:r>
            <a:endParaRPr lang="en-US" sz="2800" dirty="0"/>
          </a:p>
          <a:p>
            <a:pPr marL="0" indent="0">
              <a:buNone/>
            </a:pPr>
            <a:endParaRPr lang="en-US" sz="2800" b="1" dirty="0" smtClean="0"/>
          </a:p>
          <a:p>
            <a:pPr marL="0" indent="0">
              <a:buNone/>
            </a:pPr>
            <a:r>
              <a:rPr lang="en-US" sz="2800" b="1" dirty="0" smtClean="0"/>
              <a:t>Prompt: </a:t>
            </a:r>
            <a:r>
              <a:rPr lang="en-US" sz="2800" dirty="0" smtClean="0"/>
              <a:t>Evaluate the extent to which the Seven Years’ War marked a turning point in American relations with Great Britain.</a:t>
            </a:r>
            <a:endParaRPr lang="en-US" sz="2800" dirty="0"/>
          </a:p>
        </p:txBody>
      </p:sp>
    </p:spTree>
    <p:extLst>
      <p:ext uri="{BB962C8B-B14F-4D97-AF65-F5344CB8AC3E}">
        <p14:creationId xmlns:p14="http://schemas.microsoft.com/office/powerpoint/2010/main" val="213706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820"/>
            <a:ext cx="10515600" cy="1325563"/>
          </a:xfrm>
        </p:spPr>
        <p:txBody>
          <a:bodyPr/>
          <a:lstStyle/>
          <a:p>
            <a:pPr algn="ctr"/>
            <a:r>
              <a:rPr lang="en-US" b="1" dirty="0" smtClean="0"/>
              <a:t>Support for Argument (0-2 points)</a:t>
            </a:r>
            <a:endParaRPr lang="en-US" dirty="0"/>
          </a:p>
        </p:txBody>
      </p:sp>
      <p:sp>
        <p:nvSpPr>
          <p:cNvPr id="3" name="Content Placeholder 2"/>
          <p:cNvSpPr>
            <a:spLocks noGrp="1"/>
          </p:cNvSpPr>
          <p:nvPr>
            <p:ph idx="1"/>
          </p:nvPr>
        </p:nvSpPr>
        <p:spPr>
          <a:xfrm>
            <a:off x="180304" y="1970468"/>
            <a:ext cx="11771290" cy="4507605"/>
          </a:xfrm>
        </p:spPr>
        <p:txBody>
          <a:bodyPr>
            <a:normAutofit lnSpcReduction="10000"/>
          </a:bodyPr>
          <a:lstStyle/>
          <a:p>
            <a:pPr marL="0" indent="0">
              <a:buNone/>
            </a:pPr>
            <a:r>
              <a:rPr lang="en-US" sz="2400" b="1" dirty="0" smtClean="0"/>
              <a:t>1 point - Describes </a:t>
            </a:r>
            <a:r>
              <a:rPr lang="en-US" sz="2400" dirty="0" smtClean="0"/>
              <a:t>what prompt is asking for in argument</a:t>
            </a:r>
          </a:p>
          <a:p>
            <a:pPr marL="0" indent="0">
              <a:buNone/>
            </a:pPr>
            <a:r>
              <a:rPr lang="en-US" sz="2400" b="1" dirty="0" smtClean="0"/>
              <a:t>Example: </a:t>
            </a:r>
            <a:r>
              <a:rPr lang="en-US" sz="2400" dirty="0" smtClean="0"/>
              <a:t>“Both before and after the war, officials attempted to place taxes on colonial goods to finance the empire.”</a:t>
            </a:r>
          </a:p>
          <a:p>
            <a:pPr marL="0" indent="0">
              <a:buNone/>
            </a:pPr>
            <a:r>
              <a:rPr lang="en-US" sz="2400" b="1" dirty="0" smtClean="0"/>
              <a:t>1 point </a:t>
            </a:r>
            <a:r>
              <a:rPr lang="en-US" sz="2400" dirty="0" smtClean="0"/>
              <a:t>– </a:t>
            </a:r>
            <a:r>
              <a:rPr lang="en-US" sz="2400" b="1" dirty="0" smtClean="0"/>
              <a:t>Explains</a:t>
            </a:r>
            <a:r>
              <a:rPr lang="en-US" sz="2400" dirty="0" smtClean="0"/>
              <a:t> the extent to which the historical development specified in prompt was different from, and similar to…</a:t>
            </a:r>
          </a:p>
          <a:p>
            <a:pPr marL="0" indent="0">
              <a:buNone/>
            </a:pPr>
            <a:r>
              <a:rPr lang="en-US" sz="2400" b="1" dirty="0" smtClean="0"/>
              <a:t>Example: </a:t>
            </a:r>
            <a:r>
              <a:rPr lang="en-US" sz="2400" dirty="0" smtClean="0"/>
              <a:t>“Once Great Britain changed its economic policy in America from Salutary Neglect to rigid economic control, tensions began rising and the relationship between the colonies and the colonizers changed drastically. This became evident with the establishment of taxes on the American colonists in hopes of paying back the debt that had accrued from the war.”</a:t>
            </a:r>
          </a:p>
          <a:p>
            <a:pPr marL="0" indent="0">
              <a:buNone/>
            </a:pPr>
            <a:r>
              <a:rPr lang="en-US" sz="2400" b="1" dirty="0" smtClean="0"/>
              <a:t>**Needs to explicitly illustrate relationship among historical evidence.</a:t>
            </a:r>
            <a:endParaRPr lang="en-US" sz="2400" dirty="0"/>
          </a:p>
          <a:p>
            <a:endParaRPr lang="en-US" dirty="0"/>
          </a:p>
        </p:txBody>
      </p:sp>
    </p:spTree>
    <p:extLst>
      <p:ext uri="{BB962C8B-B14F-4D97-AF65-F5344CB8AC3E}">
        <p14:creationId xmlns:p14="http://schemas.microsoft.com/office/powerpoint/2010/main" val="330629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Application of targeted historical thinking skill for argument!</a:t>
            </a:r>
            <a:endParaRPr lang="en-US" dirty="0"/>
          </a:p>
        </p:txBody>
      </p:sp>
      <p:sp>
        <p:nvSpPr>
          <p:cNvPr id="3" name="Content Placeholder 2"/>
          <p:cNvSpPr>
            <a:spLocks noGrp="1"/>
          </p:cNvSpPr>
          <p:nvPr>
            <p:ph idx="1"/>
          </p:nvPr>
        </p:nvSpPr>
        <p:spPr>
          <a:xfrm>
            <a:off x="818712" y="2222287"/>
            <a:ext cx="10554574" cy="4461848"/>
          </a:xfrm>
        </p:spPr>
        <p:txBody>
          <a:bodyPr>
            <a:normAutofit/>
          </a:bodyPr>
          <a:lstStyle/>
          <a:p>
            <a:r>
              <a:rPr lang="en-US" sz="2000" b="1" i="1" dirty="0" smtClean="0"/>
              <a:t>Continuity </a:t>
            </a:r>
            <a:r>
              <a:rPr lang="en-US" sz="2000" b="1" i="1" dirty="0"/>
              <a:t>and Change Over Time</a:t>
            </a:r>
            <a:r>
              <a:rPr lang="en-US" sz="2000" dirty="0"/>
              <a:t> – Explains the reasons for historical continuity and change over time. </a:t>
            </a:r>
            <a:r>
              <a:rPr lang="en-US" sz="2000" dirty="0" smtClean="0"/>
              <a:t>Cover the entire time period!</a:t>
            </a:r>
            <a:endParaRPr lang="en-US" sz="2000" dirty="0"/>
          </a:p>
          <a:p>
            <a:r>
              <a:rPr lang="en-US" sz="2000" b="1" i="1" dirty="0"/>
              <a:t>Comparison- </a:t>
            </a:r>
            <a:r>
              <a:rPr lang="en-US" sz="2000" dirty="0"/>
              <a:t>Explains the reasons for similarities AND difference among historical individuals, events, developments, or processes.</a:t>
            </a:r>
          </a:p>
          <a:p>
            <a:r>
              <a:rPr lang="en-US" sz="2000" b="1" i="1" dirty="0"/>
              <a:t>Causation- </a:t>
            </a:r>
            <a:r>
              <a:rPr lang="en-US" sz="2000" dirty="0"/>
              <a:t>Explains the reasons for the causes, AND/OR effects of a historical event, development, or process. Be sure to cover both causes and effects.</a:t>
            </a:r>
          </a:p>
          <a:p>
            <a:r>
              <a:rPr lang="en-US" sz="2000" b="1" i="1" dirty="0"/>
              <a:t>Periodization- </a:t>
            </a:r>
            <a:r>
              <a:rPr lang="en-US" sz="2000" dirty="0"/>
              <a:t>Explains the extent to which the historical development specified in the prompt was different from and similar to developments that preceded and/or followed.</a:t>
            </a:r>
            <a:r>
              <a:rPr lang="en-US" sz="2000" b="1" dirty="0"/>
              <a:t>**</a:t>
            </a:r>
            <a:r>
              <a:rPr lang="en-US" sz="2000" dirty="0"/>
              <a:t>If the prompt requires evaluation of a </a:t>
            </a:r>
            <a:r>
              <a:rPr lang="en-US" sz="2000" b="1" dirty="0"/>
              <a:t>turning point</a:t>
            </a:r>
            <a:r>
              <a:rPr lang="en-US" sz="2000" dirty="0"/>
              <a:t>, then responses must discuss developments </a:t>
            </a:r>
            <a:r>
              <a:rPr lang="en-US" sz="2000" dirty="0" smtClean="0"/>
              <a:t>that </a:t>
            </a:r>
            <a:r>
              <a:rPr lang="en-US" sz="2000" dirty="0"/>
              <a:t>preceded AND followed.</a:t>
            </a:r>
          </a:p>
          <a:p>
            <a:endParaRPr lang="en-US" dirty="0"/>
          </a:p>
        </p:txBody>
      </p:sp>
    </p:spTree>
    <p:extLst>
      <p:ext uri="{BB962C8B-B14F-4D97-AF65-F5344CB8AC3E}">
        <p14:creationId xmlns:p14="http://schemas.microsoft.com/office/powerpoint/2010/main" val="333536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293471"/>
            <a:ext cx="10772775" cy="1397217"/>
          </a:xfrm>
        </p:spPr>
        <p:txBody>
          <a:bodyPr>
            <a:normAutofit/>
          </a:bodyPr>
          <a:lstStyle/>
          <a:p>
            <a:pPr algn="ctr"/>
            <a:r>
              <a:rPr lang="en-US" sz="4000" b="1" dirty="0" smtClean="0"/>
              <a:t>Using Evidence in Argue Development (0-2 points)</a:t>
            </a:r>
            <a:endParaRPr lang="en-US" sz="4000" b="1" dirty="0"/>
          </a:p>
        </p:txBody>
      </p:sp>
      <p:sp>
        <p:nvSpPr>
          <p:cNvPr id="3" name="Content Placeholder 2"/>
          <p:cNvSpPr>
            <a:spLocks noGrp="1"/>
          </p:cNvSpPr>
          <p:nvPr>
            <p:ph idx="1"/>
          </p:nvPr>
        </p:nvSpPr>
        <p:spPr>
          <a:xfrm>
            <a:off x="334851" y="1690688"/>
            <a:ext cx="11590986" cy="4903295"/>
          </a:xfrm>
        </p:spPr>
        <p:txBody>
          <a:bodyPr>
            <a:normAutofit/>
          </a:bodyPr>
          <a:lstStyle/>
          <a:p>
            <a:r>
              <a:rPr lang="en-US" sz="2800" b="1" dirty="0" smtClean="0"/>
              <a:t>1 point </a:t>
            </a:r>
            <a:r>
              <a:rPr lang="en-US" sz="2800" dirty="0" smtClean="0"/>
              <a:t>– </a:t>
            </a:r>
            <a:r>
              <a:rPr lang="en-US" sz="2800" b="1" dirty="0" smtClean="0"/>
              <a:t>Addresses</a:t>
            </a:r>
            <a:r>
              <a:rPr lang="en-US" sz="2800" dirty="0" smtClean="0"/>
              <a:t> the topic of the question with specific examples of relevant evidence.</a:t>
            </a:r>
          </a:p>
          <a:p>
            <a:pPr marL="0" indent="0">
              <a:buNone/>
            </a:pPr>
            <a:r>
              <a:rPr lang="en-US" sz="2800" b="1" dirty="0" smtClean="0"/>
              <a:t>Example:  *</a:t>
            </a:r>
            <a:r>
              <a:rPr lang="en-US" sz="2800" dirty="0" smtClean="0"/>
              <a:t>Colonial attitudes toward autonomy prior to the war 	                with House of Burgesses or Enlightenment ideas</a:t>
            </a:r>
          </a:p>
          <a:p>
            <a:pPr marL="0" indent="0">
              <a:buNone/>
            </a:pPr>
            <a:r>
              <a:rPr lang="en-US" sz="2800" dirty="0"/>
              <a:t>	</a:t>
            </a:r>
            <a:r>
              <a:rPr lang="en-US" sz="2800" dirty="0" smtClean="0"/>
              <a:t>                *Colonial resentments over treatment of colonial     				         forces by British regulars</a:t>
            </a:r>
          </a:p>
          <a:p>
            <a:pPr marL="0" indent="0">
              <a:buNone/>
            </a:pPr>
            <a:r>
              <a:rPr lang="en-US" sz="2800" dirty="0" smtClean="0"/>
              <a:t>                     *British debt from the Seven Years’ War </a:t>
            </a:r>
          </a:p>
          <a:p>
            <a:pPr marL="0" indent="0">
              <a:buNone/>
            </a:pPr>
            <a:r>
              <a:rPr lang="en-US" sz="2800" dirty="0"/>
              <a:t>	</a:t>
            </a:r>
            <a:r>
              <a:rPr lang="en-US" sz="2800" dirty="0" smtClean="0"/>
              <a:t>                * Albany Plan of the Union</a:t>
            </a:r>
          </a:p>
        </p:txBody>
      </p:sp>
    </p:spTree>
    <p:extLst>
      <p:ext uri="{BB962C8B-B14F-4D97-AF65-F5344CB8AC3E}">
        <p14:creationId xmlns:p14="http://schemas.microsoft.com/office/powerpoint/2010/main" val="98613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365125"/>
            <a:ext cx="11539470" cy="1325563"/>
          </a:xfrm>
        </p:spPr>
        <p:txBody>
          <a:bodyPr>
            <a:normAutofit/>
          </a:bodyPr>
          <a:lstStyle/>
          <a:p>
            <a:r>
              <a:rPr lang="en-US" sz="4000" b="1" dirty="0" smtClean="0"/>
              <a:t>Using Evidence in Argue Development  Continued… (0-2 points)</a:t>
            </a:r>
            <a:endParaRPr lang="en-US" sz="4000" dirty="0"/>
          </a:p>
        </p:txBody>
      </p:sp>
      <p:sp>
        <p:nvSpPr>
          <p:cNvPr id="3" name="Content Placeholder 2"/>
          <p:cNvSpPr>
            <a:spLocks noGrp="1"/>
          </p:cNvSpPr>
          <p:nvPr>
            <p:ph idx="1"/>
          </p:nvPr>
        </p:nvSpPr>
        <p:spPr>
          <a:xfrm>
            <a:off x="334851" y="1893194"/>
            <a:ext cx="11539470" cy="4842457"/>
          </a:xfrm>
        </p:spPr>
        <p:txBody>
          <a:bodyPr>
            <a:normAutofit/>
          </a:bodyPr>
          <a:lstStyle/>
          <a:p>
            <a:r>
              <a:rPr lang="en-US" sz="2000" b="1" dirty="0" smtClean="0"/>
              <a:t>1 point </a:t>
            </a:r>
            <a:r>
              <a:rPr lang="en-US" sz="2000" dirty="0" smtClean="0"/>
              <a:t>– </a:t>
            </a:r>
            <a:r>
              <a:rPr lang="en-US" sz="2000" b="1" dirty="0" smtClean="0"/>
              <a:t>Utilizes specific examples </a:t>
            </a:r>
            <a:r>
              <a:rPr lang="en-US" sz="2000" dirty="0" smtClean="0"/>
              <a:t>of evidence to </a:t>
            </a:r>
            <a:r>
              <a:rPr lang="en-US" sz="2000" b="1" dirty="0" smtClean="0"/>
              <a:t>fully and effectively substantiate </a:t>
            </a:r>
            <a:r>
              <a:rPr lang="en-US" sz="2000" dirty="0" smtClean="0"/>
              <a:t>the stated thesis or relevant argument through </a:t>
            </a:r>
            <a:r>
              <a:rPr lang="en-US" sz="2000" b="1" dirty="0" smtClean="0"/>
              <a:t>analysis and explanation</a:t>
            </a:r>
            <a:r>
              <a:rPr lang="en-US" sz="2000" dirty="0" smtClean="0"/>
              <a:t>. – Answering </a:t>
            </a:r>
            <a:r>
              <a:rPr lang="en-US" sz="2000" b="1" dirty="0" smtClean="0"/>
              <a:t>WHY??</a:t>
            </a:r>
          </a:p>
          <a:p>
            <a:pPr marL="0" indent="0">
              <a:buNone/>
            </a:pPr>
            <a:r>
              <a:rPr lang="en-US" sz="2000" b="1" dirty="0" smtClean="0"/>
              <a:t>Example:</a:t>
            </a:r>
            <a:r>
              <a:rPr lang="en-US" sz="2000" dirty="0" smtClean="0"/>
              <a:t> “Great Britain tightened its economic control after the Seven Years’ War through the use of new policies, such as the Sugar and Stamp Act, that not only directly taxed the colonists to repay the British debt from the war, but also clamped down on smuggling. ”</a:t>
            </a:r>
          </a:p>
          <a:p>
            <a:pPr marL="0" indent="0">
              <a:buNone/>
            </a:pPr>
            <a:r>
              <a:rPr lang="en-US" sz="2000" dirty="0" smtClean="0"/>
              <a:t>OR</a:t>
            </a:r>
          </a:p>
          <a:p>
            <a:pPr marL="0" indent="0">
              <a:buNone/>
            </a:pPr>
            <a:r>
              <a:rPr lang="en-US" sz="2000" dirty="0" smtClean="0"/>
              <a:t>“After the Seven Years’ War, the land that the colonists fought for, west of the Appalachian Mountains, was prohibited by the British government with the Proclamation of 1763 and led to greater tension as the colonists continued to push farther west and the British troops continued to force them off any land they tried to settle or claim.”</a:t>
            </a:r>
          </a:p>
          <a:p>
            <a:pPr marL="0" indent="0">
              <a:buNone/>
            </a:pPr>
            <a:endParaRPr lang="en-US" dirty="0"/>
          </a:p>
        </p:txBody>
      </p:sp>
    </p:spTree>
    <p:extLst>
      <p:ext uri="{BB962C8B-B14F-4D97-AF65-F5344CB8AC3E}">
        <p14:creationId xmlns:p14="http://schemas.microsoft.com/office/powerpoint/2010/main" val="281784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-Contextualization = 1 point</a:t>
            </a:r>
            <a:endParaRPr lang="en-US" dirty="0"/>
          </a:p>
        </p:txBody>
      </p:sp>
      <p:sp>
        <p:nvSpPr>
          <p:cNvPr id="3" name="Content Placeholder 2"/>
          <p:cNvSpPr>
            <a:spLocks noGrp="1"/>
          </p:cNvSpPr>
          <p:nvPr>
            <p:ph idx="1"/>
          </p:nvPr>
        </p:nvSpPr>
        <p:spPr>
          <a:xfrm>
            <a:off x="1524000" y="1447800"/>
            <a:ext cx="10566400" cy="5410200"/>
          </a:xfrm>
        </p:spPr>
        <p:txBody>
          <a:bodyPr>
            <a:normAutofit/>
          </a:bodyPr>
          <a:lstStyle/>
          <a:p>
            <a:r>
              <a:rPr lang="en-US" sz="2400" dirty="0" smtClean="0"/>
              <a:t>Why did all of this take place in the essay during this time period?</a:t>
            </a:r>
          </a:p>
          <a:p>
            <a:r>
              <a:rPr lang="en-US" sz="2400" dirty="0" smtClean="0"/>
              <a:t>Contextualization is the background that sets the stage for a particular moment in American history.</a:t>
            </a:r>
          </a:p>
          <a:p>
            <a:r>
              <a:rPr lang="en-US" sz="2400" dirty="0" smtClean="0"/>
              <a:t>“Same in time, different in kind”</a:t>
            </a:r>
          </a:p>
          <a:p>
            <a:r>
              <a:rPr lang="en-US" sz="2400" dirty="0" smtClean="0"/>
              <a:t>It CANNOT be a topic already discussed in your essay.</a:t>
            </a:r>
          </a:p>
          <a:p>
            <a:r>
              <a:rPr lang="en-US" sz="2400" dirty="0" smtClean="0"/>
              <a:t>Must be 3 to 4 detailed sentences in conclusion.</a:t>
            </a:r>
          </a:p>
          <a:p>
            <a:r>
              <a:rPr lang="en-US" sz="2400" dirty="0"/>
              <a:t>To earn this point, the response must relate the topic of the prompt to broader historical events, developments, or processes that occur before, during, or continue after the time frame of the question. This point is not awarded for merely a phrase or a reference</a:t>
            </a:r>
            <a:endParaRPr lang="en-US" sz="2400" dirty="0" smtClean="0"/>
          </a:p>
        </p:txBody>
      </p:sp>
    </p:spTree>
    <p:extLst>
      <p:ext uri="{BB962C8B-B14F-4D97-AF65-F5344CB8AC3E}">
        <p14:creationId xmlns:p14="http://schemas.microsoft.com/office/powerpoint/2010/main" val="270625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Contextualization Example</a:t>
            </a:r>
            <a:endParaRPr lang="en-US" dirty="0"/>
          </a:p>
        </p:txBody>
      </p:sp>
      <p:sp>
        <p:nvSpPr>
          <p:cNvPr id="3" name="Content Placeholder 2"/>
          <p:cNvSpPr>
            <a:spLocks noGrp="1"/>
          </p:cNvSpPr>
          <p:nvPr>
            <p:ph idx="1"/>
          </p:nvPr>
        </p:nvSpPr>
        <p:spPr>
          <a:xfrm>
            <a:off x="398585" y="1652954"/>
            <a:ext cx="11547230" cy="5029199"/>
          </a:xfrm>
        </p:spPr>
        <p:txBody>
          <a:bodyPr>
            <a:normAutofit/>
          </a:bodyPr>
          <a:lstStyle/>
          <a:p>
            <a:r>
              <a:rPr lang="en-US" sz="2400" dirty="0"/>
              <a:t>The French and Indian </a:t>
            </a:r>
            <a:r>
              <a:rPr lang="en-US" sz="2400" dirty="0" smtClean="0"/>
              <a:t>War began </a:t>
            </a:r>
            <a:r>
              <a:rPr lang="en-US" sz="2400" dirty="0"/>
              <a:t>after a series of incidents in the upper Ohio River valley, which the French and British governments both claimed as their </a:t>
            </a:r>
            <a:r>
              <a:rPr lang="en-US" sz="2400" dirty="0" smtClean="0"/>
              <a:t>territory due to its strategic access to the Mississippi River. </a:t>
            </a:r>
            <a:r>
              <a:rPr lang="en-US" sz="2400" dirty="0"/>
              <a:t>Military forces assembled by both imperial powers built forts in the region and attempted to capture each others’ forts. These skirmishes, which included an expedition led by George </a:t>
            </a:r>
            <a:r>
              <a:rPr lang="en-US" sz="2400" dirty="0" smtClean="0"/>
              <a:t>Washington to protect British forts, </a:t>
            </a:r>
            <a:r>
              <a:rPr lang="en-US" sz="2400" dirty="0"/>
              <a:t>ultimately led to the escalation of a wider, full-scale war between Great Britain and France</a:t>
            </a:r>
            <a:r>
              <a:rPr lang="en-US" sz="2400" dirty="0" smtClean="0"/>
              <a:t>. As a result, the American colonists were dragged into this war.</a:t>
            </a:r>
            <a:endParaRPr lang="en-US" sz="2400" dirty="0"/>
          </a:p>
        </p:txBody>
      </p:sp>
    </p:spTree>
    <p:extLst>
      <p:ext uri="{BB962C8B-B14F-4D97-AF65-F5344CB8AC3E}">
        <p14:creationId xmlns:p14="http://schemas.microsoft.com/office/powerpoint/2010/main" val="3137942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8" y="499533"/>
            <a:ext cx="11191740" cy="1251995"/>
          </a:xfrm>
        </p:spPr>
        <p:txBody>
          <a:bodyPr/>
          <a:lstStyle/>
          <a:p>
            <a:r>
              <a:rPr lang="en-US" dirty="0" smtClean="0"/>
              <a:t>What If I Run Out of Time on APUSH Exam??</a:t>
            </a:r>
            <a:endParaRPr lang="en-US" dirty="0"/>
          </a:p>
        </p:txBody>
      </p:sp>
      <p:sp>
        <p:nvSpPr>
          <p:cNvPr id="3" name="Content Placeholder 2"/>
          <p:cNvSpPr>
            <a:spLocks noGrp="1"/>
          </p:cNvSpPr>
          <p:nvPr>
            <p:ph idx="1"/>
          </p:nvPr>
        </p:nvSpPr>
        <p:spPr>
          <a:xfrm>
            <a:off x="425003" y="2086376"/>
            <a:ext cx="11590985" cy="4327303"/>
          </a:xfrm>
        </p:spPr>
        <p:txBody>
          <a:bodyPr>
            <a:normAutofit fontScale="92500"/>
          </a:bodyPr>
          <a:lstStyle/>
          <a:p>
            <a:r>
              <a:rPr lang="en-US" sz="2800" dirty="0" smtClean="0"/>
              <a:t>The DBQ and LEQ are the last part of your AP Exam after the break.</a:t>
            </a:r>
          </a:p>
          <a:p>
            <a:r>
              <a:rPr lang="en-US" sz="2800" dirty="0" smtClean="0"/>
              <a:t>You will be given 15 minutes to look over the documents for the DBQ AND the LEQ prompt as well.</a:t>
            </a:r>
          </a:p>
          <a:p>
            <a:r>
              <a:rPr lang="en-US" sz="2800" dirty="0" smtClean="0"/>
              <a:t>After that 15 minutes, you may begin to write. The DBQ is first with 45 minutes allotted and the LEQ is last with 25 minutes allotted.</a:t>
            </a:r>
          </a:p>
          <a:p>
            <a:r>
              <a:rPr lang="en-US" sz="2800" b="1" dirty="0" smtClean="0"/>
              <a:t>HOWEVER, if you spend more time on the DBQ than you anticipated, when you get to the LEQ, write your thesis, 1 body paragraph and your conclusion (contextualization) to enable you to get the maximum amount of points in a short period of time.</a:t>
            </a:r>
          </a:p>
          <a:p>
            <a:endParaRPr lang="en-US" dirty="0"/>
          </a:p>
        </p:txBody>
      </p:sp>
    </p:spTree>
    <p:extLst>
      <p:ext uri="{BB962C8B-B14F-4D97-AF65-F5344CB8AC3E}">
        <p14:creationId xmlns:p14="http://schemas.microsoft.com/office/powerpoint/2010/main" val="256886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302</TotalTime>
  <Words>863</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Quotable</vt:lpstr>
      <vt:lpstr> How To Write the LEQ</vt:lpstr>
      <vt:lpstr>Thesis – 1 point</vt:lpstr>
      <vt:lpstr>Support for Argument (0-2 points)</vt:lpstr>
      <vt:lpstr>Application of targeted historical thinking skill for argument!</vt:lpstr>
      <vt:lpstr>Using Evidence in Argue Development (0-2 points)</vt:lpstr>
      <vt:lpstr>Using Evidence in Argue Development  Continued… (0-2 points)</vt:lpstr>
      <vt:lpstr>Conclusion -Contextualization = 1 point</vt:lpstr>
      <vt:lpstr>Contextualization Example</vt:lpstr>
      <vt:lpstr>What If I Run Out of Time on APUSH 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Sammons</dc:creator>
  <cp:lastModifiedBy>Kelsi Cope</cp:lastModifiedBy>
  <cp:revision>22</cp:revision>
  <dcterms:created xsi:type="dcterms:W3CDTF">2016-10-10T22:27:05Z</dcterms:created>
  <dcterms:modified xsi:type="dcterms:W3CDTF">2018-02-01T17:28:13Z</dcterms:modified>
</cp:coreProperties>
</file>